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87" r:id="rId2"/>
    <p:sldId id="288" r:id="rId3"/>
    <p:sldId id="289" r:id="rId4"/>
    <p:sldId id="290" r:id="rId5"/>
    <p:sldId id="291" r:id="rId6"/>
    <p:sldId id="292" r:id="rId7"/>
    <p:sldId id="298" r:id="rId8"/>
    <p:sldId id="301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" initials="j" lastIdx="1" clrIdx="0">
    <p:extLst>
      <p:ext uri="{19B8F6BF-5375-455C-9EA6-DF929625EA0E}">
        <p15:presenceInfo xmlns:p15="http://schemas.microsoft.com/office/powerpoint/2012/main" userId="jo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99"/>
    <a:srgbClr val="FFFFFF"/>
    <a:srgbClr val="898989"/>
    <a:srgbClr val="DE0000"/>
    <a:srgbClr val="FCECE8"/>
    <a:srgbClr val="FF5757"/>
    <a:srgbClr val="FF858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15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FD4BC-5716-4DEF-9623-58FEC230F100}" type="datetimeFigureOut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5E652-2AD7-4F17-8E69-6663BB2DE1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65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Fusion task also includes: image enhancements, haze removal, multi-spectral image fusion…</a:t>
            </a:r>
          </a:p>
          <a:p>
            <a:r>
              <a:rPr lang="en-US" altLang="zh-TW" baseline="0" dirty="0" smtClean="0"/>
              <a:t>Ref: </a:t>
            </a:r>
            <a:r>
              <a:rPr lang="en-US" altLang="zh-TW" dirty="0" smtClean="0"/>
              <a:t>Pixel-level image fusion: A survey of the state of the art 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5E652-2AD7-4F17-8E69-6663BB2DE15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22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5E652-2AD7-4F17-8E69-6663BB2DE15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21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5E652-2AD7-4F17-8E69-6663BB2DE15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727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5E652-2AD7-4F17-8E69-6663BB2DE15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0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5E652-2AD7-4F17-8E69-6663BB2DE15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517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5E652-2AD7-4F17-8E69-6663BB2DE15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50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5E652-2AD7-4F17-8E69-6663BB2DE15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68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5E652-2AD7-4F17-8E69-6663BB2DE15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262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39985"/>
            <a:ext cx="7772400" cy="2774134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35394"/>
            <a:ext cx="6858000" cy="143544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D25B-5CAC-4F39-965C-AB1B59D4D9B7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70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EB9E-AEEE-429B-8AF6-FA0696AA602B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140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E3FB3-A5F6-4FB7-8918-BCF57A118E86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03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95" y="365127"/>
            <a:ext cx="8254313" cy="755220"/>
          </a:xfrm>
        </p:spPr>
        <p:txBody>
          <a:bodyPr>
            <a:normAutofit/>
          </a:bodyPr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95" y="1178011"/>
            <a:ext cx="8254313" cy="4998953"/>
          </a:xfrm>
        </p:spPr>
        <p:txBody>
          <a:bodyPr/>
          <a:lstStyle>
            <a:lvl1pPr>
              <a:defRPr sz="2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795" y="6356351"/>
            <a:ext cx="2057400" cy="365125"/>
          </a:xfrm>
        </p:spPr>
        <p:txBody>
          <a:bodyPr/>
          <a:lstStyle/>
          <a:p>
            <a:fld id="{79F468ED-BBB6-484F-96A8-9F193966F384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20415" y="6346698"/>
            <a:ext cx="2057400" cy="365125"/>
          </a:xfrm>
        </p:spPr>
        <p:txBody>
          <a:bodyPr/>
          <a:lstStyle/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51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0E8E-B8BB-4A86-94C2-39EFE1E3120D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093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D0EBE-5F3F-4CDC-8032-86B79F8BAE1A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87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E1BC-6EBD-4729-90C3-C54D242C0731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35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B9FA-5805-486C-AB47-2C4FD4D66D91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35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B607-87A2-49FF-8B6C-4EFDFD88BDAC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90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2B5A9-BB23-441C-8597-AAEEC7F36E5A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961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80F8-3A22-4850-B83F-31DCEEE833F4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396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7D42C-A4B8-4A5B-80FD-5F66FA763479}" type="datetime1">
              <a:rPr lang="zh-TW" altLang="en-US" smtClean="0"/>
              <a:t>2020/9/21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83C2F-CC96-46F6-9B3C-3132E40701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19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9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Multi-exposure fusion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7795" y="1178011"/>
            <a:ext cx="8254313" cy="528317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Osmosis </a:t>
            </a:r>
            <a:r>
              <a:rPr lang="en-US" altLang="zh-TW" dirty="0" smtClean="0"/>
              <a:t>filtering has been used for image fusion, e.g. face fusion, </a:t>
            </a:r>
            <a:r>
              <a:rPr lang="en-US" altLang="zh-TW" dirty="0"/>
              <a:t>cultural </a:t>
            </a:r>
            <a:r>
              <a:rPr lang="en-US" altLang="zh-TW" dirty="0" smtClean="0"/>
              <a:t>heritage conservation (multi-modal image fusion)…</a:t>
            </a:r>
          </a:p>
          <a:p>
            <a:r>
              <a:rPr lang="en-US" altLang="zh-TW" dirty="0" smtClean="0"/>
              <a:t>Other fusion tasks, like the multi-exposure fusion or the multi-focus fusion may also be solved with osmosis filtering</a:t>
            </a:r>
          </a:p>
          <a:p>
            <a:r>
              <a:rPr lang="en-US" altLang="zh-TW" dirty="0" smtClean="0"/>
              <a:t>For multi-exposure fusion, there’s a paper that fuses multiple images in gradient domain by solving the Poisson equation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001502" y="3465792"/>
            <a:ext cx="76357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Paul, Sujoy, </a:t>
            </a:r>
            <a:r>
              <a:rPr lang="en-US" altLang="zh-TW" sz="2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Ioana</a:t>
            </a:r>
            <a:r>
              <a:rPr lang="en-US" altLang="zh-TW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S. </a:t>
            </a:r>
            <a:r>
              <a:rPr lang="en-US" altLang="zh-TW" sz="2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Sevcenco</a:t>
            </a:r>
            <a:r>
              <a:rPr lang="en-US" altLang="zh-TW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TW" sz="2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Panajotis</a:t>
            </a:r>
            <a:r>
              <a:rPr lang="en-US" altLang="zh-TW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Agathoklis</a:t>
            </a:r>
            <a:r>
              <a:rPr lang="en-US" altLang="zh-TW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TW" sz="2000" dirty="0" smtClean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zh-TW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Multi-exposure and multi-focus image fusion in gradient domain." </a:t>
            </a:r>
            <a:endParaRPr lang="en-US" altLang="zh-TW" sz="2000" dirty="0" smtClean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i="1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</a:t>
            </a:r>
            <a:r>
              <a:rPr lang="en-US" altLang="zh-TW" sz="20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Circuits, Systems and Computers</a:t>
            </a:r>
            <a:r>
              <a:rPr lang="en-US" altLang="zh-TW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TW" sz="20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(2016)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4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Multi-exposure fusion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7795" y="1178011"/>
            <a:ext cx="8254313" cy="528317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Algorithm:</a:t>
            </a:r>
          </a:p>
          <a:p>
            <a:pPr lvl="1"/>
            <a:r>
              <a:rPr lang="en-US" altLang="zh-TW" sz="2000" dirty="0" smtClean="0"/>
              <a:t>Fusing Y channel with Poisson solver</a:t>
            </a:r>
          </a:p>
          <a:p>
            <a:pPr lvl="1"/>
            <a:endParaRPr lang="en-US" altLang="zh-TW" sz="2000" dirty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 smtClean="0"/>
          </a:p>
          <a:p>
            <a:pPr lvl="2"/>
            <a:endParaRPr lang="en-US" altLang="zh-TW" sz="1800" dirty="0"/>
          </a:p>
          <a:p>
            <a:pPr lvl="2"/>
            <a:endParaRPr lang="en-US" altLang="zh-TW" sz="1800" dirty="0" smtClean="0"/>
          </a:p>
          <a:p>
            <a:pPr lvl="2"/>
            <a:endParaRPr lang="en-US" altLang="zh-TW" sz="1800" dirty="0"/>
          </a:p>
          <a:p>
            <a:pPr lvl="2"/>
            <a:endParaRPr lang="en-US" altLang="zh-TW" sz="1800" dirty="0" smtClean="0"/>
          </a:p>
          <a:p>
            <a:pPr lvl="1"/>
            <a:r>
              <a:rPr lang="en-US" altLang="zh-TW" sz="2000" dirty="0" smtClean="0"/>
              <a:t>Fusing </a:t>
            </a:r>
            <a:r>
              <a:rPr lang="en-US" altLang="zh-TW" sz="2000" dirty="0" err="1" smtClean="0"/>
              <a:t>Cb</a:t>
            </a:r>
            <a:r>
              <a:rPr lang="en-US" altLang="zh-TW" sz="2000" dirty="0" smtClean="0"/>
              <a:t>/Cr with pixel-wise weighted sum</a:t>
            </a:r>
          </a:p>
          <a:p>
            <a:pPr lvl="1"/>
            <a:endParaRPr lang="en-US" altLang="zh-TW" sz="2000" dirty="0" smtClean="0"/>
          </a:p>
          <a:p>
            <a:pPr lvl="1"/>
            <a:r>
              <a:rPr lang="en-US" altLang="zh-TW" sz="2000" dirty="0" smtClean="0"/>
              <a:t>Post-processing with gamma correction and local histogram equalization</a:t>
            </a:r>
          </a:p>
          <a:p>
            <a:pPr lvl="2"/>
            <a:r>
              <a:rPr lang="en-US" altLang="zh-TW" sz="1800" dirty="0" smtClean="0"/>
              <a:t>Post-processing is needed since the fused image will have intensity outside standard range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80" y="1434476"/>
            <a:ext cx="2335335" cy="21633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599" y="1992813"/>
            <a:ext cx="3766579" cy="2329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861" y="4074261"/>
            <a:ext cx="1736641" cy="11206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0502" y="4480569"/>
            <a:ext cx="1284459" cy="3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Multi-exposure fusion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77795" y="1178011"/>
                <a:ext cx="8254313" cy="528317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Algorithm using osmosis filtering:</a:t>
                </a:r>
              </a:p>
              <a:p>
                <a:endParaRPr lang="en-US" altLang="zh-TW" sz="1800" dirty="0"/>
              </a:p>
              <a:p>
                <a:endParaRPr lang="en-US" altLang="zh-TW" sz="1800" dirty="0" smtClean="0"/>
              </a:p>
              <a:p>
                <a:endParaRPr lang="en-US" altLang="zh-TW" sz="1800" dirty="0"/>
              </a:p>
              <a:p>
                <a:pPr lvl="1"/>
                <a:r>
                  <a:rPr lang="en-US" altLang="zh-TW" sz="2000" dirty="0" smtClean="0"/>
                  <a:t>For pixel (</a:t>
                </a:r>
                <a:r>
                  <a:rPr lang="en-US" altLang="zh-TW" sz="2000" dirty="0" err="1"/>
                  <a:t>i</a:t>
                </a:r>
                <a:r>
                  <a:rPr lang="en-US" altLang="zh-TW" sz="2000" dirty="0" smtClean="0"/>
                  <a:t>, j),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, where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b="0" i="0" smtClean="0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sSubSup>
                              <m:sSubSupPr>
                                <m:ctrl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TW" sz="2000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𝛻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endParaRPr lang="en-US" altLang="zh-TW" sz="2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95" y="1178011"/>
                <a:ext cx="8254313" cy="5283174"/>
              </a:xfrm>
              <a:blipFill>
                <a:blip r:embed="rId3"/>
                <a:stretch>
                  <a:fillRect l="-812" t="-13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77" y="1674684"/>
            <a:ext cx="3553156" cy="92427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38" y="4935493"/>
            <a:ext cx="1850672" cy="122656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415" y="4198740"/>
            <a:ext cx="1847064" cy="122295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1" y="4924005"/>
            <a:ext cx="1850672" cy="1226566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089" y="4924005"/>
            <a:ext cx="1850672" cy="122656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40" y="3587261"/>
            <a:ext cx="1847064" cy="122295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97" y="3587261"/>
            <a:ext cx="1847064" cy="122295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387" y="3587261"/>
            <a:ext cx="1847064" cy="1222958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478489" y="542169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50630" y="6148746"/>
            <a:ext cx="650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Apply Gaussian filter on the weight map can get a smoother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7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Multi-exposure fusion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77795" y="1178011"/>
                <a:ext cx="8254313" cy="528317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Initializing (finding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 smtClean="0"/>
                  <a:t>):</a:t>
                </a:r>
                <a:endParaRPr lang="en-US" altLang="zh-TW" sz="2000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95" y="1178011"/>
                <a:ext cx="8254313" cy="5283174"/>
              </a:xfrm>
              <a:blipFill>
                <a:blip r:embed="rId3"/>
                <a:stretch>
                  <a:fillRect l="-812" t="-13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8" y="1681473"/>
            <a:ext cx="1762198" cy="11736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469" y="1684171"/>
            <a:ext cx="1762198" cy="11736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86" y="1684170"/>
            <a:ext cx="1762198" cy="117365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852" y="1684172"/>
            <a:ext cx="1762198" cy="117365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35" y="1681478"/>
            <a:ext cx="1762198" cy="117365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62" y="2912788"/>
            <a:ext cx="1762198" cy="117479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86" y="2912788"/>
            <a:ext cx="1762198" cy="117479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35" y="2916523"/>
            <a:ext cx="1762198" cy="1174799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8" y="2912787"/>
            <a:ext cx="1762198" cy="117479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45" y="2912787"/>
            <a:ext cx="1762198" cy="1174799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73" y="4273829"/>
            <a:ext cx="3417966" cy="2276419"/>
          </a:xfrm>
          <a:prstGeom prst="rect">
            <a:avLst/>
          </a:prstGeom>
        </p:spPr>
      </p:pic>
      <p:sp>
        <p:nvSpPr>
          <p:cNvPr id="26" name="向右箭號 25"/>
          <p:cNvSpPr/>
          <p:nvPr/>
        </p:nvSpPr>
        <p:spPr>
          <a:xfrm>
            <a:off x="1967581" y="5275757"/>
            <a:ext cx="931985" cy="2725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449246" y="4877593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 solution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6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Multi-exposure fusion</a:t>
            </a:r>
            <a:endParaRPr lang="zh-TW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77795" y="1178011"/>
                <a:ext cx="8545435" cy="5283174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Osmosis step:</a:t>
                </a:r>
              </a:p>
              <a:p>
                <a:endParaRPr lang="en-US" altLang="zh-TW" sz="2000" dirty="0"/>
              </a:p>
              <a:p>
                <a:endParaRPr lang="en-US" altLang="zh-TW" sz="2000" dirty="0" smtClean="0"/>
              </a:p>
              <a:p>
                <a:endParaRPr lang="en-US" altLang="zh-TW" sz="2000" dirty="0"/>
              </a:p>
              <a:p>
                <a:endParaRPr lang="en-US" altLang="zh-TW" sz="2000" dirty="0" smtClean="0"/>
              </a:p>
              <a:p>
                <a:pPr lvl="1"/>
                <a:endParaRPr lang="en-US" altLang="zh-TW" sz="1600" dirty="0"/>
              </a:p>
              <a:p>
                <a:pPr lvl="1"/>
                <a:endParaRPr lang="en-US" altLang="zh-TW" sz="1600" dirty="0" smtClean="0"/>
              </a:p>
              <a:p>
                <a:r>
                  <a:rPr lang="en-US" altLang="zh-TW" sz="2000" dirty="0" smtClean="0"/>
                  <a:t>The output image has value out of standard range </a:t>
                </a:r>
                <a:r>
                  <a:rPr lang="en-US" altLang="zh-TW" sz="2000" dirty="0" smtClean="0"/>
                  <a:t>(e.g. </a:t>
                </a:r>
                <a14:m>
                  <m:oMath xmlns:m="http://schemas.openxmlformats.org/officeDocument/2006/math">
                    <m:r>
                      <a:rPr lang="en-US" altLang="zh-TW" sz="20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b="0" i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000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altLang="zh-TW" sz="2000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b="0" i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000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altLang="zh-TW" sz="20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=(</a:t>
                </a:r>
                <a:r>
                  <a:rPr lang="en-US" altLang="zh-TW" sz="2000" dirty="0" smtClean="0"/>
                  <a:t>0.11, 1.92))</a:t>
                </a:r>
              </a:p>
              <a:p>
                <a:pPr lvl="1"/>
                <a:r>
                  <a:rPr lang="en-US" altLang="zh-TW" dirty="0" smtClean="0"/>
                  <a:t>Details are lost when cropping to [0 1]</a:t>
                </a:r>
              </a:p>
              <a:p>
                <a:pPr lvl="1"/>
                <a:r>
                  <a:rPr lang="en-US" altLang="zh-TW" dirty="0" smtClean="0"/>
                  <a:t>We performed three post-processing steps:</a:t>
                </a:r>
              </a:p>
              <a:p>
                <a:pPr lvl="1"/>
                <a:r>
                  <a:rPr lang="en-US" altLang="zh-TW" dirty="0" smtClean="0"/>
                  <a:t>1. </a:t>
                </a:r>
                <a:r>
                  <a:rPr lang="en-US" altLang="zh-TW" dirty="0" err="1" smtClean="0"/>
                  <a:t>Reinhard</a:t>
                </a:r>
                <a:r>
                  <a:rPr lang="en-US" altLang="zh-TW" dirty="0" smtClean="0"/>
                  <a:t> tone mapping</a:t>
                </a:r>
              </a:p>
              <a:p>
                <a:pPr lvl="2"/>
                <a:endParaRPr lang="en-US" altLang="zh-TW" dirty="0"/>
              </a:p>
              <a:p>
                <a:pPr lvl="2"/>
                <a:endParaRPr lang="en-US" altLang="zh-TW" dirty="0" smtClean="0"/>
              </a:p>
              <a:p>
                <a:pPr lvl="2"/>
                <a:endParaRPr lang="en-US" altLang="zh-TW" dirty="0"/>
              </a:p>
              <a:p>
                <a:pPr lvl="1"/>
                <a:r>
                  <a:rPr lang="en-US" altLang="zh-TW" dirty="0" smtClean="0"/>
                  <a:t>2+3. gamma correction+ local histogram equalization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95" y="1178011"/>
                <a:ext cx="8545435" cy="5283174"/>
              </a:xfrm>
              <a:blipFill>
                <a:blip r:embed="rId3"/>
                <a:stretch>
                  <a:fillRect l="-785" t="-1384" r="-17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62" y="1635033"/>
            <a:ext cx="3091446" cy="205895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5" y="1635033"/>
            <a:ext cx="3091446" cy="2058951"/>
          </a:xfrm>
          <a:prstGeom prst="rect">
            <a:avLst/>
          </a:prstGeom>
        </p:spPr>
      </p:pic>
      <p:sp>
        <p:nvSpPr>
          <p:cNvPr id="20" name="向右箭號 19"/>
          <p:cNvSpPr/>
          <p:nvPr/>
        </p:nvSpPr>
        <p:spPr>
          <a:xfrm>
            <a:off x="4101713" y="2528227"/>
            <a:ext cx="662667" cy="2725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758" y="5133290"/>
            <a:ext cx="2902980" cy="700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196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Multi-exposure fusion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7795" y="1178011"/>
            <a:ext cx="8254313" cy="528317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Post-processing step:</a:t>
            </a:r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 smtClean="0"/>
          </a:p>
          <a:p>
            <a:r>
              <a:rPr lang="en-US" altLang="zh-TW" sz="2000" dirty="0" smtClean="0"/>
              <a:t>Full </a:t>
            </a:r>
            <a:r>
              <a:rPr lang="en-US" altLang="zh-TW" sz="2000" dirty="0" smtClean="0"/>
              <a:t>image (recovering </a:t>
            </a:r>
            <a:r>
              <a:rPr lang="en-US" altLang="zh-TW" sz="2000" dirty="0" err="1" smtClean="0"/>
              <a:t>Cb</a:t>
            </a:r>
            <a:r>
              <a:rPr lang="en-US" altLang="zh-TW" sz="2000" dirty="0" smtClean="0"/>
              <a:t> </a:t>
            </a:r>
            <a:r>
              <a:rPr lang="en-US" altLang="zh-TW" sz="2000" smtClean="0"/>
              <a:t>and Cr </a:t>
            </a:r>
            <a:r>
              <a:rPr lang="en-US" altLang="zh-TW" sz="2000" dirty="0" smtClean="0"/>
              <a:t>channels):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5" y="1640863"/>
            <a:ext cx="3091446" cy="2058951"/>
          </a:xfrm>
          <a:prstGeom prst="rect">
            <a:avLst/>
          </a:prstGeom>
        </p:spPr>
      </p:pic>
      <p:sp>
        <p:nvSpPr>
          <p:cNvPr id="20" name="向右箭號 19"/>
          <p:cNvSpPr/>
          <p:nvPr/>
        </p:nvSpPr>
        <p:spPr>
          <a:xfrm>
            <a:off x="4101713" y="2528227"/>
            <a:ext cx="662667" cy="27256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62" y="1640863"/>
            <a:ext cx="3091446" cy="205895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967" y="4163308"/>
            <a:ext cx="3682158" cy="24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230" y="3444000"/>
            <a:ext cx="2174215" cy="32645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9" y="2592790"/>
            <a:ext cx="2460925" cy="18456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9" y="4496148"/>
            <a:ext cx="2460925" cy="184569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93" y="1692525"/>
            <a:ext cx="2460924" cy="163901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98" y="1692525"/>
            <a:ext cx="2460924" cy="163901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92" y="3389541"/>
            <a:ext cx="2460923" cy="163420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35" y="5091413"/>
            <a:ext cx="2460924" cy="16390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Multi-exposure fusion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7795" y="1178011"/>
            <a:ext cx="8254313" cy="528317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Qualitatively </a:t>
            </a:r>
            <a:r>
              <a:rPr lang="en-US" altLang="zh-TW" dirty="0" smtClean="0"/>
              <a:t>results using the osmosis filtering fusion: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71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Multi-focus </a:t>
            </a:r>
            <a:r>
              <a:rPr lang="en-US" altLang="zh-TW" sz="4000" dirty="0" smtClean="0"/>
              <a:t>fusion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7795" y="1178011"/>
            <a:ext cx="8254313" cy="5283174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The same method can also be used for multi-focus fusion: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3C2F-CC96-46F6-9B3C-3132E4070188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26" y="4259103"/>
            <a:ext cx="1655378" cy="24527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626" y="1711625"/>
            <a:ext cx="1605005" cy="245271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3" y="1711627"/>
            <a:ext cx="1605005" cy="245271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69" y="1711628"/>
            <a:ext cx="1605005" cy="245271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3" y="4259104"/>
            <a:ext cx="1655379" cy="245271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63" y="4259104"/>
            <a:ext cx="1655379" cy="2452719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4525240" y="6373269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014677" y="6373268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6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116515</TotalTime>
  <Words>263</Words>
  <Application>Microsoft Office PowerPoint</Application>
  <PresentationFormat>如螢幕大小 (4:3)</PresentationFormat>
  <Paragraphs>83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新細明體</vt:lpstr>
      <vt:lpstr>Arial</vt:lpstr>
      <vt:lpstr>Calibri</vt:lpstr>
      <vt:lpstr>Calibri Light</vt:lpstr>
      <vt:lpstr>Cambria Math</vt:lpstr>
      <vt:lpstr>Times New Roman</vt:lpstr>
      <vt:lpstr>Office 佈景主題</vt:lpstr>
      <vt:lpstr>Multi-exposure fusion</vt:lpstr>
      <vt:lpstr>Multi-exposure fusion</vt:lpstr>
      <vt:lpstr>Multi-exposure fusion</vt:lpstr>
      <vt:lpstr>Multi-exposure fusion</vt:lpstr>
      <vt:lpstr>Multi-exposure fusion</vt:lpstr>
      <vt:lpstr>Multi-exposure fusion</vt:lpstr>
      <vt:lpstr>Multi-exposure fusion</vt:lpstr>
      <vt:lpstr>Multi-focus fusion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josh</dc:creator>
  <cp:lastModifiedBy>josh</cp:lastModifiedBy>
  <cp:revision>2481</cp:revision>
  <dcterms:created xsi:type="dcterms:W3CDTF">2018-10-28T09:48:40Z</dcterms:created>
  <dcterms:modified xsi:type="dcterms:W3CDTF">2020-09-21T13:55:51Z</dcterms:modified>
</cp:coreProperties>
</file>